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00972f6a2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00972f6a2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0972f6a2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0972f6a2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0972f6a2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0972f6a2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b7ba2535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b7ba2535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7ba2535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7ba2535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b7ba2535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b7ba2535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b7ba2535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b7ba2535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7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684525"/>
            <a:ext cx="824650" cy="3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4572000" y="0"/>
            <a:ext cx="4572300" cy="5143500"/>
          </a:xfrm>
          <a:prstGeom prst="rect">
            <a:avLst/>
          </a:prstGeom>
          <a:solidFill>
            <a:srgbClr val="0C234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2340"/>
                </a:solidFill>
              </a:rPr>
              <a:t> </a:t>
            </a:r>
            <a:fld id="{00000000-1234-1234-1234-123412341234}" type="slidenum">
              <a:rPr b="1" lang="en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23875" y="1333500"/>
            <a:ext cx="37053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C2340"/>
                </a:solidFill>
              </a:rPr>
              <a:t>NLP</a:t>
            </a:r>
            <a:endParaRPr b="1" sz="4400">
              <a:solidFill>
                <a:srgbClr val="0C23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C23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C2340"/>
                </a:solidFill>
              </a:rPr>
              <a:t>Kristina Radivojevic</a:t>
            </a:r>
            <a:endParaRPr sz="1900">
              <a:solidFill>
                <a:srgbClr val="0C23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C2340"/>
                </a:solidFill>
              </a:rPr>
              <a:t>11/08/2021</a:t>
            </a:r>
            <a:endParaRPr sz="1900">
              <a:solidFill>
                <a:srgbClr val="0C2340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057775" y="838200"/>
            <a:ext cx="37053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</a:rPr>
              <a:t>Agenda</a:t>
            </a:r>
            <a:endParaRPr b="1" sz="28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What is NLP?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Use Cases of NLP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Core Terminologies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NLP Libraries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NLP Popular Tools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Data Science Workflow - Example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684525"/>
            <a:ext cx="824650" cy="3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2340"/>
                </a:solidFill>
              </a:rPr>
              <a:t> </a:t>
            </a:r>
            <a:fld id="{00000000-1234-1234-1234-123412341234}" type="slidenum">
              <a:rPr b="1" lang="en">
                <a:solidFill>
                  <a:srgbClr val="0C2340"/>
                </a:solidFill>
              </a:rPr>
              <a:t>‹#›</a:t>
            </a:fld>
            <a:endParaRPr b="1">
              <a:solidFill>
                <a:srgbClr val="0C2340"/>
              </a:solidFill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150" y="0"/>
            <a:ext cx="9144000" cy="866700"/>
          </a:xfrm>
          <a:prstGeom prst="rect">
            <a:avLst/>
          </a:prstGeom>
          <a:solidFill>
            <a:srgbClr val="0C234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323850" y="1563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What is NLP?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97475" y="1092650"/>
            <a:ext cx="5996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/>
              <a:t>Natural Language Processing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NLP is a branch of artificial intelligence that helps computers understand, interpret and manipulate human language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Subcategories include </a:t>
            </a:r>
            <a:r>
              <a:rPr i="1" lang="en"/>
              <a:t>Natural Language Generation (NLG) </a:t>
            </a:r>
            <a:r>
              <a:rPr lang="en"/>
              <a:t>- a computer’s ability to create communication of its own - and </a:t>
            </a:r>
            <a:r>
              <a:rPr i="1" lang="en"/>
              <a:t>Natural Language Understanding (NLU) </a:t>
            </a:r>
            <a:r>
              <a:rPr lang="en"/>
              <a:t>- the ability to understand slang, mispronunciations, misspellings, and other variants in language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NLP = NLG + NLU </a:t>
            </a:r>
            <a:endParaRPr b="1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4725" y="2732525"/>
            <a:ext cx="3187276" cy="210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684525"/>
            <a:ext cx="824650" cy="3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2340"/>
                </a:solidFill>
              </a:rPr>
              <a:t> </a:t>
            </a:r>
            <a:fld id="{00000000-1234-1234-1234-123412341234}" type="slidenum">
              <a:rPr b="1" lang="en">
                <a:solidFill>
                  <a:srgbClr val="0C2340"/>
                </a:solidFill>
              </a:rPr>
              <a:t>‹#›</a:t>
            </a:fld>
            <a:endParaRPr b="1">
              <a:solidFill>
                <a:srgbClr val="0C2340"/>
              </a:solidFill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150" y="0"/>
            <a:ext cx="9144000" cy="866700"/>
          </a:xfrm>
          <a:prstGeom prst="rect">
            <a:avLst/>
          </a:prstGeom>
          <a:solidFill>
            <a:srgbClr val="0C234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323850" y="1563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Uses Cases of NLP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399750" y="1181500"/>
            <a:ext cx="4130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Text Summarization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Voice Assistants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Sentiment Analysis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Spam Filters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Grammar Correction Software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Social Media Monitoring Tools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Machine Translation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Automated Question Answering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...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175" y="959374"/>
            <a:ext cx="3671823" cy="191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4452" y="2440850"/>
            <a:ext cx="2912901" cy="14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7625" y="3376100"/>
            <a:ext cx="2324001" cy="13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7">
            <a:alphaModFix/>
          </a:blip>
          <a:srcRect b="-5351" l="-33529" r="0" t="0"/>
          <a:stretch/>
        </p:blipFill>
        <p:spPr>
          <a:xfrm>
            <a:off x="6875775" y="3305500"/>
            <a:ext cx="1960901" cy="145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684525"/>
            <a:ext cx="824650" cy="3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2340"/>
                </a:solidFill>
              </a:rPr>
              <a:t> </a:t>
            </a:r>
            <a:fld id="{00000000-1234-1234-1234-123412341234}" type="slidenum">
              <a:rPr b="1" lang="en">
                <a:solidFill>
                  <a:srgbClr val="0C2340"/>
                </a:solidFill>
              </a:rPr>
              <a:t>‹#›</a:t>
            </a:fld>
            <a:endParaRPr b="1">
              <a:solidFill>
                <a:srgbClr val="0C2340"/>
              </a:solidFill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150" y="0"/>
            <a:ext cx="9144000" cy="866700"/>
          </a:xfrm>
          <a:prstGeom prst="rect">
            <a:avLst/>
          </a:prstGeom>
          <a:solidFill>
            <a:srgbClr val="0C234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323850" y="156300"/>
            <a:ext cx="402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Core Terminologies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541900" y="1270325"/>
            <a:ext cx="36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497450" y="957525"/>
            <a:ext cx="7000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Corpus</a:t>
            </a:r>
            <a:r>
              <a:rPr lang="en"/>
              <a:t> - large collection of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Parsing</a:t>
            </a:r>
            <a:r>
              <a:rPr lang="en"/>
              <a:t> - analyzes and works out the structure of sentences in grammar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Stemming and Lemmatization</a:t>
            </a:r>
            <a:r>
              <a:rPr lang="en"/>
              <a:t> - reducing a word to its original meaning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Tokenization</a:t>
            </a:r>
            <a:r>
              <a:rPr lang="en"/>
              <a:t> - split text into smaller pieces (aka tokens)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Stop words</a:t>
            </a:r>
            <a:r>
              <a:rPr lang="en"/>
              <a:t> - words that have very little meaning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 bag of words model</a:t>
            </a:r>
            <a:r>
              <a:rPr lang="en"/>
              <a:t> - a simple format that ignores order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Word Cloud</a:t>
            </a:r>
            <a:r>
              <a:rPr lang="en"/>
              <a:t> - visual representation of text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Document-Term Matrix</a:t>
            </a:r>
            <a:r>
              <a:rPr lang="en"/>
              <a:t> - mathematical matrix that describes the frequency of terms that </a:t>
            </a:r>
            <a:r>
              <a:rPr lang="en"/>
              <a:t>occur</a:t>
            </a:r>
            <a:r>
              <a:rPr lang="en"/>
              <a:t> in a collection of documents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Countvectorizer</a:t>
            </a:r>
            <a:r>
              <a:rPr lang="en"/>
              <a:t> - a way to make DTM (Document-Term Matrix)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200" y="3297225"/>
            <a:ext cx="2891860" cy="154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0325" y="3297225"/>
            <a:ext cx="3228077" cy="142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684525"/>
            <a:ext cx="824650" cy="3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2340"/>
                </a:solidFill>
              </a:rPr>
              <a:t> </a:t>
            </a:r>
            <a:fld id="{00000000-1234-1234-1234-123412341234}" type="slidenum">
              <a:rPr b="1" lang="en">
                <a:solidFill>
                  <a:srgbClr val="0C2340"/>
                </a:solidFill>
              </a:rPr>
              <a:t>‹#›</a:t>
            </a:fld>
            <a:endParaRPr b="1">
              <a:solidFill>
                <a:srgbClr val="0C2340"/>
              </a:solidFill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150" y="0"/>
            <a:ext cx="9144000" cy="866700"/>
          </a:xfrm>
          <a:prstGeom prst="rect">
            <a:avLst/>
          </a:prstGeom>
          <a:solidFill>
            <a:srgbClr val="0C234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323850" y="156300"/>
            <a:ext cx="402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NLP Libraries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541900" y="1270325"/>
            <a:ext cx="36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453050" y="1163725"/>
            <a:ext cx="7000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pandas </a:t>
            </a:r>
            <a:r>
              <a:rPr lang="en"/>
              <a:t>- Python library for data analysis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re</a:t>
            </a:r>
            <a:r>
              <a:rPr lang="en"/>
              <a:t> - Python library for regular expressions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scikit-learn</a:t>
            </a:r>
            <a:r>
              <a:rPr lang="en"/>
              <a:t> - Python library for machine learning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request</a:t>
            </a:r>
            <a:r>
              <a:rPr lang="en"/>
              <a:t> - allows sending HTTP requests using Python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beautifulSoup</a:t>
            </a:r>
            <a:r>
              <a:rPr lang="en"/>
              <a:t> - Python library for pulling data out of XML and HTML files</a:t>
            </a: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0400" y="919500"/>
            <a:ext cx="2498200" cy="9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8163" y="3058387"/>
            <a:ext cx="2367674" cy="120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5825" y="2987223"/>
            <a:ext cx="3083175" cy="114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900" y="2690413"/>
            <a:ext cx="2498200" cy="1729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684525"/>
            <a:ext cx="824650" cy="3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2340"/>
                </a:solidFill>
              </a:rPr>
              <a:t> </a:t>
            </a:r>
            <a:fld id="{00000000-1234-1234-1234-123412341234}" type="slidenum">
              <a:rPr b="1" lang="en">
                <a:solidFill>
                  <a:srgbClr val="0C2340"/>
                </a:solidFill>
              </a:rPr>
              <a:t>‹#›</a:t>
            </a:fld>
            <a:endParaRPr b="1">
              <a:solidFill>
                <a:srgbClr val="0C2340"/>
              </a:solidFill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150" y="0"/>
            <a:ext cx="9144000" cy="866700"/>
          </a:xfrm>
          <a:prstGeom prst="rect">
            <a:avLst/>
          </a:prstGeom>
          <a:solidFill>
            <a:srgbClr val="0C234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323850" y="156300"/>
            <a:ext cx="402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NLP Popular Tools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541900" y="1270325"/>
            <a:ext cx="36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406350" y="1271863"/>
            <a:ext cx="80661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n</a:t>
            </a:r>
            <a:r>
              <a:rPr b="1" lang="en"/>
              <a:t>ltk </a:t>
            </a:r>
            <a:r>
              <a:rPr lang="en"/>
              <a:t>- supports tasks such as classification, stemming, tagging, parsing, semantic reasoning and tokenization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TextBlob</a:t>
            </a:r>
            <a:r>
              <a:rPr lang="en"/>
              <a:t> - provides some additional functionality, such as ruled </a:t>
            </a:r>
            <a:r>
              <a:rPr lang="en"/>
              <a:t>based sentiment scores, fixes typos; finds all of the words and phrases that it can assign polarity (</a:t>
            </a:r>
            <a:r>
              <a:rPr i="1" lang="en"/>
              <a:t>-1, +1</a:t>
            </a:r>
            <a:r>
              <a:rPr lang="en"/>
              <a:t>) and subjectivity (</a:t>
            </a:r>
            <a:r>
              <a:rPr i="1" lang="en"/>
              <a:t>0</a:t>
            </a:r>
            <a:r>
              <a:rPr lang="en"/>
              <a:t> - </a:t>
            </a:r>
            <a:r>
              <a:rPr lang="en" u="sng"/>
              <a:t>objective -- fact</a:t>
            </a:r>
            <a:r>
              <a:rPr lang="en"/>
              <a:t>, </a:t>
            </a:r>
            <a:r>
              <a:rPr i="1" lang="en"/>
              <a:t>1</a:t>
            </a:r>
            <a:r>
              <a:rPr lang="en"/>
              <a:t> - </a:t>
            </a:r>
            <a:r>
              <a:rPr lang="en" u="sng"/>
              <a:t>subjective -- opinion</a:t>
            </a:r>
            <a:r>
              <a:rPr lang="en"/>
              <a:t>) to, and averages all of them together;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gensim</a:t>
            </a:r>
            <a:r>
              <a:rPr lang="en"/>
              <a:t> - largery deals with topic modeling tasks using algorithms like Latent Dirichlet Allocation (LDA)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spaCy</a:t>
            </a:r>
            <a:r>
              <a:rPr lang="en"/>
              <a:t> - for production usage; it’s written in Cython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PyTorch-NLP</a:t>
            </a:r>
            <a:r>
              <a:rPr lang="en"/>
              <a:t> - used for neural network layers, datasets, and text processing modules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OpenNLP</a:t>
            </a:r>
            <a:r>
              <a:rPr lang="en"/>
              <a:t> - it is hosted by the Apache Foundation; it covers all the common processing components of NLP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CoreNLP</a:t>
            </a:r>
            <a:r>
              <a:rPr lang="en"/>
              <a:t> - it is written in Java and it’s production-ready, enterprise solution; it performs a variety of operations like sentiment analysis, parts-of-speech tagging, named-entity recognition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684525"/>
            <a:ext cx="824650" cy="3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2340"/>
                </a:solidFill>
              </a:rPr>
              <a:t> </a:t>
            </a:r>
            <a:fld id="{00000000-1234-1234-1234-123412341234}" type="slidenum">
              <a:rPr b="1" lang="en">
                <a:solidFill>
                  <a:srgbClr val="0C2340"/>
                </a:solidFill>
              </a:rPr>
              <a:t>‹#›</a:t>
            </a:fld>
            <a:endParaRPr b="1">
              <a:solidFill>
                <a:srgbClr val="0C2340"/>
              </a:solidFill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150" y="0"/>
            <a:ext cx="9144000" cy="866700"/>
          </a:xfrm>
          <a:prstGeom prst="rect">
            <a:avLst/>
          </a:prstGeom>
          <a:solidFill>
            <a:srgbClr val="0C234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323850" y="156300"/>
            <a:ext cx="664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Data Science Workflow - Example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541900" y="1270325"/>
            <a:ext cx="36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 txBox="1"/>
          <p:nvPr/>
        </p:nvSpPr>
        <p:spPr>
          <a:xfrm>
            <a:off x="628450" y="1832988"/>
            <a:ext cx="8066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Start with the Question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Get and Clean the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Perform EDA (Exploratory Data Analysis)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Apply NLP Techniques (Bag of Words, Tokenization, Stop Words, Stemming, Lemmatization, Topic Modeling, Sentiment Analysis, Text Generation…)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Share Insights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9573" y="3106975"/>
            <a:ext cx="3324378" cy="19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4684525"/>
            <a:ext cx="824650" cy="3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2340"/>
                </a:solidFill>
              </a:rPr>
              <a:t> </a:t>
            </a:r>
            <a:fld id="{00000000-1234-1234-1234-123412341234}" type="slidenum">
              <a:rPr b="1" lang="en">
                <a:solidFill>
                  <a:srgbClr val="0C2340"/>
                </a:solidFill>
              </a:rPr>
              <a:t>‹#›</a:t>
            </a:fld>
            <a:endParaRPr b="1">
              <a:solidFill>
                <a:srgbClr val="0C2340"/>
              </a:solidFill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150" y="0"/>
            <a:ext cx="9144000" cy="866700"/>
          </a:xfrm>
          <a:prstGeom prst="rect">
            <a:avLst/>
          </a:prstGeom>
          <a:solidFill>
            <a:srgbClr val="0C234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323850" y="156300"/>
            <a:ext cx="402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Questions?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541900" y="1270325"/>
            <a:ext cx="36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 txBox="1"/>
          <p:nvPr/>
        </p:nvSpPr>
        <p:spPr>
          <a:xfrm>
            <a:off x="406350" y="1271863"/>
            <a:ext cx="80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925" y="1363338"/>
            <a:ext cx="3120934" cy="316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